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6" r:id="rId4"/>
    <p:sldId id="275" r:id="rId5"/>
    <p:sldId id="258" r:id="rId6"/>
    <p:sldId id="268" r:id="rId7"/>
    <p:sldId id="277" r:id="rId8"/>
    <p:sldId id="269" r:id="rId9"/>
    <p:sldId id="279" r:id="rId10"/>
    <p:sldId id="261" r:id="rId11"/>
    <p:sldId id="280" r:id="rId12"/>
    <p:sldId id="281" r:id="rId13"/>
    <p:sldId id="282" r:id="rId14"/>
    <p:sldId id="283" r:id="rId15"/>
    <p:sldId id="265" r:id="rId16"/>
    <p:sldId id="273" r:id="rId17"/>
    <p:sldId id="274" r:id="rId18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247">
          <p15:clr>
            <a:srgbClr val="A4A3A4"/>
          </p15:clr>
        </p15:guide>
        <p15:guide id="2" pos="234">
          <p15:clr>
            <a:srgbClr val="A4A3A4"/>
          </p15:clr>
        </p15:guide>
        <p15:guide id="3" pos="7514">
          <p15:clr>
            <a:srgbClr val="A4A3A4"/>
          </p15:clr>
        </p15:guide>
        <p15:guide id="4" orient="horz" pos="3185">
          <p15:clr>
            <a:srgbClr val="A4A3A4"/>
          </p15:clr>
        </p15:guide>
        <p15:guide id="5" pos="176">
          <p15:clr>
            <a:srgbClr val="A4A3A4"/>
          </p15:clr>
        </p15:guide>
        <p15:guide id="6" pos="5636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5" roundtripDataSignature="AMtx7miM8iSD5abk4sLi63PvTNuJl/M2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18B7943-C94E-4A91-9753-8F3F8C8AC401}">
  <a:tblStyle styleId="{D18B7943-C94E-4A91-9753-8F3F8C8AC401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tcBdr/>
        <a:fill>
          <a:solidFill>
            <a:srgbClr val="D0DEEF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0DEEF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91" autoAdjust="0"/>
  </p:normalViewPr>
  <p:slideViewPr>
    <p:cSldViewPr snapToGrid="0">
      <p:cViewPr varScale="1">
        <p:scale>
          <a:sx n="96" d="100"/>
          <a:sy n="96" d="100"/>
        </p:scale>
        <p:origin x="636" y="78"/>
      </p:cViewPr>
      <p:guideLst>
        <p:guide orient="horz" pos="4247"/>
        <p:guide pos="234"/>
        <p:guide pos="7514"/>
        <p:guide orient="horz" pos="3185"/>
        <p:guide pos="176"/>
        <p:guide pos="56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" name="Google Shape;108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F9003759-29F7-6EA3-B78E-784744436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:notes">
            <a:extLst>
              <a:ext uri="{FF2B5EF4-FFF2-40B4-BE49-F238E27FC236}">
                <a16:creationId xmlns:a16="http://schemas.microsoft.com/office/drawing/2014/main" id="{195B11B4-46B7-E99E-2D5A-7B73820F77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2:notes">
            <a:extLst>
              <a:ext uri="{FF2B5EF4-FFF2-40B4-BE49-F238E27FC236}">
                <a16:creationId xmlns:a16="http://schemas.microsoft.com/office/drawing/2014/main" id="{40961D28-8EB5-0101-8764-2BB7C612A9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" name="Google Shape;108;p2:notes">
            <a:extLst>
              <a:ext uri="{FF2B5EF4-FFF2-40B4-BE49-F238E27FC236}">
                <a16:creationId xmlns:a16="http://schemas.microsoft.com/office/drawing/2014/main" id="{7C924579-6719-3554-1E85-9F74AD779D5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017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5" name="Google Shape;145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6" name="Google Shape;146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4" name="Google Shape;18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85" name="Google Shape;185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15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entury Gothic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Lincoln International Multidisciplinary Conference (LIMC) - 2025 </a:t>
            </a:r>
            <a:endParaRPr dirty="0"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0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Lincoln International Multidisciplinary Conference (LIMC) - 2025 </a:t>
            </a:r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1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2"/>
          <p:cNvSpPr txBox="1">
            <a:spLocks noGrp="1"/>
          </p:cNvSpPr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Lincoln International Multidisciplinary Conference (LIMC) - 2025 </a:t>
            </a:r>
            <a:endParaRPr/>
          </a:p>
        </p:txBody>
      </p:sp>
      <p:sp>
        <p:nvSpPr>
          <p:cNvPr id="84" name="Google Shape;84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2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Lincoln International Multidisciplinary Conference (LIMC) - 2025 </a:t>
            </a:r>
            <a:endParaRPr dirty="0"/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4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Lincoln International Multidisciplinary Conference (LIMC) - 2025 </a:t>
            </a:r>
            <a:endParaRPr dirty="0"/>
          </a:p>
        </p:txBody>
      </p:sp>
      <p:sp>
        <p:nvSpPr>
          <p:cNvPr id="33" name="Google Shape;33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7" type="blank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6" name="Google Shape;36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Lincoln International Multidisciplinary Conference (LIMC) - 2025 </a:t>
            </a:r>
            <a:endParaRPr dirty="0"/>
          </a:p>
        </p:txBody>
      </p:sp>
      <p:sp>
        <p:nvSpPr>
          <p:cNvPr id="37" name="Google Shape;37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3" type="secHead">
  <p:cSld name="SECTION_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5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entury Gothic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2" name="Google Shape;42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Lincoln International Multidisciplinary Conference (LIMC) - 2025 </a:t>
            </a:r>
            <a:endParaRPr dirty="0"/>
          </a:p>
        </p:txBody>
      </p:sp>
      <p:sp>
        <p:nvSpPr>
          <p:cNvPr id="43" name="Google Shape;43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5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1" name="Google Shape;51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Lincoln International Multidisciplinary Conference (LIMC) - 2025 </a:t>
            </a:r>
            <a:endParaRPr dirty="0"/>
          </a:p>
        </p:txBody>
      </p:sp>
      <p:sp>
        <p:nvSpPr>
          <p:cNvPr id="52" name="Google Shape;52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  <p:sp>
        <p:nvSpPr>
          <p:cNvPr id="53" name="Google Shape;53;p17"/>
          <p:cNvSpPr/>
          <p:nvPr/>
        </p:nvSpPr>
        <p:spPr>
          <a:xfrm>
            <a:off x="6852028" y="4780125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PPT模板下载：www.1ppt.com/</a:t>
            </a:r>
            <a:r>
              <a:rPr lang="en-US" sz="100" b="0" i="0" u="none" strike="noStrike" cap="none" dirty="0" err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moban</a:t>
            </a: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/     行业PPT模板：www.1ppt.com/</a:t>
            </a:r>
            <a:r>
              <a:rPr lang="en-US" sz="100" b="0" i="0" u="none" strike="noStrike" cap="none" dirty="0" err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hangye</a:t>
            </a: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/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节日PPT模板：www.1ppt.com/</a:t>
            </a:r>
            <a:r>
              <a:rPr lang="en-US" sz="100" b="0" i="0" u="none" strike="noStrike" cap="none" dirty="0" err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jieri</a:t>
            </a: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/           PPT素材下载：www.1ppt.com/</a:t>
            </a:r>
            <a:r>
              <a:rPr lang="en-US" sz="100" b="0" i="0" u="none" strike="noStrike" cap="none" dirty="0" err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sucai</a:t>
            </a: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/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PPT背景图片：www.1ppt.com/</a:t>
            </a:r>
            <a:r>
              <a:rPr lang="en-US" sz="100" b="0" i="0" u="none" strike="noStrike" cap="none" dirty="0" err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beijing</a:t>
            </a: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/      PPT图表下载：www.1ppt.com/</a:t>
            </a:r>
            <a:r>
              <a:rPr lang="en-US" sz="100" b="0" i="0" u="none" strike="noStrike" cap="none" dirty="0" err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tubiao</a:t>
            </a: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/    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优秀PPT下载：www.1ppt.com/</a:t>
            </a:r>
            <a:r>
              <a:rPr lang="en-US" sz="100" b="0" i="0" u="none" strike="noStrike" cap="none" dirty="0" err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xiazai</a:t>
            </a: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/        </a:t>
            </a:r>
            <a:r>
              <a:rPr lang="en-US" sz="100" b="0" i="0" u="none" strike="noStrike" cap="none" dirty="0" err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PPT教程</a:t>
            </a: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： www.1ppt.com/powerpoint/    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lang="en-US" sz="100" b="0" i="0" u="none" strike="noStrike" cap="none" dirty="0" err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Word教程</a:t>
            </a: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： www.1ppt.com/word/              Excel教程：www.1ppt.com/excel/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资料下载：www.1ppt.com/</a:t>
            </a:r>
            <a:r>
              <a:rPr lang="en-US" sz="100" b="0" i="0" u="none" strike="noStrike" cap="none" dirty="0" err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ziliao</a:t>
            </a: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/                PPT课件下载：www.1ppt.com/</a:t>
            </a:r>
            <a:r>
              <a:rPr lang="en-US" sz="100" b="0" i="0" u="none" strike="noStrike" cap="none" dirty="0" err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kejian</a:t>
            </a: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/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范文下载：www.1ppt.com/</a:t>
            </a:r>
            <a:r>
              <a:rPr lang="en-US" sz="100" b="0" i="0" u="none" strike="noStrike" cap="none" dirty="0" err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fanwen</a:t>
            </a: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/             试卷下载：www.1ppt.com/</a:t>
            </a:r>
            <a:r>
              <a:rPr lang="en-US" sz="100" b="0" i="0" u="none" strike="noStrike" cap="none" dirty="0" err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shiti</a:t>
            </a: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/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教案下载：www.1ppt.com/</a:t>
            </a:r>
            <a:r>
              <a:rPr lang="en-US" sz="100" b="0" i="0" u="none" strike="noStrike" cap="none" dirty="0" err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jiaoan</a:t>
            </a: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/      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字体下载：www.1ppt.com/ziti/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lang="en-US" sz="100" b="0" i="0" u="none" strike="noStrike" cap="none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sz="100" b="0" i="0" u="none" strike="noStrike" cap="none" dirty="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6" type="titleOnly">
  <p:cSld name="TITLE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Lincoln International Multidisciplinary Conference (LIMC) - 2025 </a:t>
            </a:r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8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Lincoln International Multidisciplinary Conference (LIMC) - 2025 </a:t>
            </a:r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9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2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it-IT"/>
              <a:t>Lincoln International Multidisciplinary Conference (LIMC) - 2025 </a:t>
            </a:r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 dirty="0"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r>
              <a:rPr lang="it-IT"/>
              <a:t>Lincoln International Multidisciplinary Conference (LIMC) - 2025 </a:t>
            </a:r>
            <a:endParaRPr dirty="0"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/>
          <p:nvPr/>
        </p:nvSpPr>
        <p:spPr>
          <a:xfrm>
            <a:off x="2380800" y="1170962"/>
            <a:ext cx="4902653" cy="526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Title of the Abstract</a:t>
            </a:r>
            <a:endParaRPr sz="3200" b="1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2745444" y="837984"/>
            <a:ext cx="4896365" cy="45719"/>
            <a:chOff x="5029200" y="2769580"/>
            <a:chExt cx="6528487" cy="60959"/>
          </a:xfrm>
          <a:solidFill>
            <a:srgbClr val="7030A0"/>
          </a:solidFill>
        </p:grpSpPr>
        <p:sp>
          <p:nvSpPr>
            <p:cNvPr id="92" name="Google Shape;92;p1"/>
            <p:cNvSpPr/>
            <p:nvPr/>
          </p:nvSpPr>
          <p:spPr>
            <a:xfrm>
              <a:off x="5029200" y="2769580"/>
              <a:ext cx="6528487" cy="60959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cxnSp>
          <p:nvCxnSpPr>
            <p:cNvPr id="93" name="Google Shape;93;p1"/>
            <p:cNvCxnSpPr/>
            <p:nvPr/>
          </p:nvCxnSpPr>
          <p:spPr>
            <a:xfrm>
              <a:off x="5711825" y="2792439"/>
              <a:ext cx="5845862" cy="0"/>
            </a:xfrm>
            <a:prstGeom prst="straightConnector1">
              <a:avLst/>
            </a:prstGeom>
            <a:grpFill/>
            <a:ln w="9525" cap="flat" cmpd="sng">
              <a:solidFill>
                <a:srgbClr val="C0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94" name="Google Shape;94;p1"/>
          <p:cNvSpPr txBox="1"/>
          <p:nvPr/>
        </p:nvSpPr>
        <p:spPr>
          <a:xfrm>
            <a:off x="2380799" y="1926635"/>
            <a:ext cx="4902653" cy="1408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of Author </a:t>
            </a:r>
            <a:r>
              <a:rPr lang="en-US" sz="1600" b="0" i="0" u="none" strike="noStrike" cap="none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1* 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600" b="0" i="0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of Author</a:t>
            </a:r>
            <a:r>
              <a:rPr lang="en-US" sz="1600" b="0" i="0" strike="noStrike" cap="none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Affiliation</a:t>
            </a:r>
            <a:r>
              <a:rPr lang="en-US" sz="1600" b="0" i="0" u="none" strike="noStrike" cap="none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1*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600" b="0" i="0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Affiliation</a:t>
            </a:r>
            <a:r>
              <a:rPr lang="en-US" sz="1600" b="0" i="0" strike="noStrike" cap="none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2196056" y="162265"/>
            <a:ext cx="6210752" cy="500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1600" dirty="0">
                <a:highlight>
                  <a:srgbClr val="FFFFFF"/>
                </a:highlight>
              </a:rPr>
              <a:t>Japan–Sri</a:t>
            </a:r>
            <a:r>
              <a:rPr lang="en-US" sz="1600" dirty="0">
                <a:solidFill>
                  <a:srgbClr val="FFFFFF"/>
                </a:solidFill>
                <a:highlight>
                  <a:srgbClr val="FFFFFF"/>
                </a:highlight>
              </a:rPr>
              <a:t> </a:t>
            </a:r>
            <a:r>
              <a:rPr lang="en-US" sz="1600" dirty="0">
                <a:highlight>
                  <a:srgbClr val="FFFFFF"/>
                </a:highlight>
              </a:rPr>
              <a:t>Lanka</a:t>
            </a:r>
            <a:r>
              <a:rPr lang="en-US" sz="1600" dirty="0">
                <a:solidFill>
                  <a:srgbClr val="FFFFFF"/>
                </a:solidFill>
                <a:highlight>
                  <a:srgbClr val="FFFFFF"/>
                </a:highlight>
              </a:rPr>
              <a:t> </a:t>
            </a:r>
            <a:r>
              <a:rPr lang="en-US" sz="1600" dirty="0">
                <a:highlight>
                  <a:srgbClr val="FFFFFF"/>
                </a:highlight>
              </a:rPr>
              <a:t>Partnership</a:t>
            </a:r>
            <a:r>
              <a:rPr lang="en-US" sz="1600" dirty="0">
                <a:solidFill>
                  <a:srgbClr val="FFFFFF"/>
                </a:solidFill>
                <a:highlight>
                  <a:srgbClr val="FFFFFF"/>
                </a:highlight>
              </a:rPr>
              <a:t> </a:t>
            </a:r>
            <a:r>
              <a:rPr lang="en-US" sz="1600" dirty="0">
                <a:highlight>
                  <a:srgbClr val="FFFFFF"/>
                </a:highlight>
              </a:rPr>
              <a:t>In</a:t>
            </a:r>
            <a:r>
              <a:rPr lang="en-US" sz="1600" dirty="0">
                <a:solidFill>
                  <a:srgbClr val="FFFFFF"/>
                </a:solidFill>
                <a:highlight>
                  <a:srgbClr val="FFFFFF"/>
                </a:highlight>
              </a:rPr>
              <a:t> </a:t>
            </a:r>
            <a:r>
              <a:rPr lang="en-US" sz="1600" dirty="0">
                <a:highlight>
                  <a:srgbClr val="FFFFFF"/>
                </a:highlight>
              </a:rPr>
              <a:t>Education</a:t>
            </a:r>
            <a:r>
              <a:rPr lang="en-US" sz="1600" dirty="0">
                <a:solidFill>
                  <a:srgbClr val="FFFFFF"/>
                </a:solidFill>
                <a:highlight>
                  <a:srgbClr val="FFFFFF"/>
                </a:highlight>
              </a:rPr>
              <a:t> </a:t>
            </a:r>
            <a:r>
              <a:rPr lang="en-US" sz="1600" dirty="0">
                <a:highlight>
                  <a:srgbClr val="FFFFFF"/>
                </a:highlight>
              </a:rPr>
              <a:t>And</a:t>
            </a:r>
            <a:r>
              <a:rPr lang="en-US" sz="1600" dirty="0">
                <a:solidFill>
                  <a:srgbClr val="FFFFFF"/>
                </a:solidFill>
                <a:highlight>
                  <a:srgbClr val="FFFFFF"/>
                </a:highlight>
              </a:rPr>
              <a:t> </a:t>
            </a:r>
            <a:r>
              <a:rPr lang="en-US" sz="1600" dirty="0">
                <a:highlight>
                  <a:srgbClr val="FFFFFF"/>
                </a:highlight>
              </a:rPr>
              <a:t>Research - 2025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highlight>
                  <a:srgbClr val="FFFFFF"/>
                </a:highlight>
              </a:rPr>
              <a:t>“Transforming Knowledge into Action: A Japan–Sri Lanka Development Perspective</a:t>
            </a:r>
            <a:r>
              <a:rPr lang="en-US" sz="1050" dirty="0">
                <a:solidFill>
                  <a:srgbClr val="603A84"/>
                </a:solidFill>
                <a:highlight>
                  <a:srgbClr val="FFFFFF"/>
                </a:highlight>
              </a:rPr>
              <a:t>”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EE6B5BA7-A7E7-017B-BF4E-89184D7C5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 descr="LNBTI - 𝗧𝗵𝗲 𝟭𝘀𝘁 𝗮𝗻𝗱 𝗼𝗻𝗹𝘆 𝗠𝗶𝗻𝗶𝘀𝘁𝗿𝘆 𝗼𝗳  𝗘𝗱𝘂𝗰𝗮𝘁𝗶𝗼𝗻 &amp; 𝗨𝗻𝗶𝘃𝗲𝗿𝘀𝗶𝘁𝘆 𝗚𝗿𝗮𝗻𝘁𝘀 𝗖𝗼𝗺𝗺𝗶𝘀𝘀𝗶𝗼𝗻  𝗥𝗲𝗰𝗼𝗴𝗻𝗶𝘇𝗲𝗱 Japanese Higher Education Institute in South Asia  𝗦𝘁𝘂𝗱𝘆 𝗶𝗻 𝗦𝗿𝗶 𝗟𝗮𝗻𝗸𝗮 | 𝗪𝗼𝗿𝗸 ...">
            <a:extLst>
              <a:ext uri="{FF2B5EF4-FFF2-40B4-BE49-F238E27FC236}">
                <a16:creationId xmlns:a16="http://schemas.microsoft.com/office/drawing/2014/main" id="{4DC73291-C2A8-8875-1F77-360D0DA6EC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271" b="38497"/>
          <a:stretch>
            <a:fillRect/>
          </a:stretch>
        </p:blipFill>
        <p:spPr bwMode="auto">
          <a:xfrm>
            <a:off x="119284" y="61602"/>
            <a:ext cx="2143125" cy="583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587D9D0F-8D49-56EF-C216-19EC182FF80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"/>
          <p:cNvSpPr txBox="1">
            <a:spLocks noGrp="1"/>
          </p:cNvSpPr>
          <p:nvPr>
            <p:ph type="title"/>
          </p:nvPr>
        </p:nvSpPr>
        <p:spPr>
          <a:xfrm>
            <a:off x="628650" y="251860"/>
            <a:ext cx="7886700" cy="517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+mj-lt"/>
                <a:ea typeface="Arial"/>
                <a:cs typeface="Arial"/>
                <a:sym typeface="Arial"/>
              </a:rPr>
              <a:t>Findings</a:t>
            </a:r>
            <a:endParaRPr dirty="0"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52425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r>
              <a:rPr lang="en-US" sz="1400" dirty="0">
                <a:latin typeface="Arial"/>
                <a:ea typeface="Arial"/>
                <a:cs typeface="Arial"/>
                <a:sym typeface="Arial"/>
              </a:rPr>
              <a:t>Table 01: (Title) </a:t>
            </a:r>
            <a:r>
              <a:rPr lang="en-US" sz="14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(Calibri font - size 18)</a:t>
            </a:r>
            <a:endParaRPr dirty="0"/>
          </a:p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 lang="en-US" sz="1100" dirty="0">
              <a:latin typeface="Arial"/>
              <a:ea typeface="Arial"/>
              <a:cs typeface="Arial"/>
              <a:sym typeface="Arial"/>
            </a:endParaRPr>
          </a:p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 lang="en-US" sz="1100" dirty="0">
              <a:latin typeface="Arial"/>
              <a:ea typeface="Arial"/>
              <a:cs typeface="Arial"/>
              <a:sym typeface="Arial"/>
            </a:endParaRPr>
          </a:p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 lang="en-US" sz="1100" dirty="0">
              <a:latin typeface="Arial"/>
              <a:ea typeface="Arial"/>
              <a:cs typeface="Arial"/>
              <a:sym typeface="Arial"/>
            </a:endParaRPr>
          </a:p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 lang="en-US" sz="1100" dirty="0">
              <a:latin typeface="Arial"/>
              <a:ea typeface="Arial"/>
              <a:cs typeface="Arial"/>
              <a:sym typeface="Arial"/>
            </a:endParaRPr>
          </a:p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sp>
        <p:nvSpPr>
          <p:cNvPr id="151" name="Google Shape;151;p6"/>
          <p:cNvSpPr txBox="1">
            <a:spLocks noGrp="1"/>
          </p:cNvSpPr>
          <p:nvPr>
            <p:ph type="body" idx="2"/>
          </p:nvPr>
        </p:nvSpPr>
        <p:spPr>
          <a:xfrm>
            <a:off x="3886201" y="1369219"/>
            <a:ext cx="462915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 sz="1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r>
              <a:rPr lang="en-US" sz="1400" dirty="0">
                <a:latin typeface="Arial"/>
                <a:ea typeface="Arial"/>
                <a:cs typeface="Arial"/>
                <a:sym typeface="Arial"/>
              </a:rPr>
              <a:t>	Figure 01 : (caption) </a:t>
            </a:r>
            <a:r>
              <a:rPr lang="en-US" sz="14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(Calibri font - size 18)</a:t>
            </a:r>
            <a:r>
              <a:rPr lang="en-US" sz="1400" dirty="0"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	</a:t>
            </a:r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A5C640-8B61-75B9-49B6-81222F9366F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584" y="1205717"/>
            <a:ext cx="2431867" cy="21116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table">
            <a:extLst>
              <a:ext uri="{FF2B5EF4-FFF2-40B4-BE49-F238E27FC236}">
                <a16:creationId xmlns:a16="http://schemas.microsoft.com/office/drawing/2014/main" id="{80E45821-CDF7-04DE-563E-BC6FABCF7E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0909" y="1745123"/>
            <a:ext cx="2693033" cy="193374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4CAC75-854D-D4EA-B4C1-9CC4FF4F681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6514-4DB1-0619-0B1F-66EF06321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502" y="262197"/>
            <a:ext cx="7886700" cy="570982"/>
          </a:xfrm>
        </p:spPr>
        <p:txBody>
          <a:bodyPr/>
          <a:lstStyle/>
          <a:p>
            <a:r>
              <a:rPr lang="en-US" sz="3200" b="1" dirty="0">
                <a:latin typeface="+mj-lt"/>
              </a:rPr>
              <a:t>Discussion and Conclusion</a:t>
            </a:r>
            <a:endParaRPr lang="en-US" sz="3200" dirty="0">
              <a:latin typeface="+mj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DD567C-884B-8809-3D71-C2C9DFA65A0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11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14CE316-DD1F-DC8A-71D0-15D36152D9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97615" y="1268016"/>
            <a:ext cx="6899201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Use 2 parts: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Discussion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(what the results mean)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Conclusion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(the final takeaway)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Limit to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4–5 short bullets total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Keep each bullet to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one clear idea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1038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66160-FACF-CA59-50DB-A173544A0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191" y="747230"/>
            <a:ext cx="7886700" cy="496835"/>
          </a:xfrm>
        </p:spPr>
        <p:txBody>
          <a:bodyPr/>
          <a:lstStyle/>
          <a:p>
            <a:r>
              <a:rPr lang="en-GB" sz="2400" b="1" dirty="0">
                <a:latin typeface="+mn-lt"/>
              </a:rPr>
              <a:t>Example</a:t>
            </a:r>
            <a:endParaRPr lang="en-US" sz="2400" b="1" dirty="0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45418A-1AA0-0AF4-030F-04E476E37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191" y="1342719"/>
            <a:ext cx="8548639" cy="3526937"/>
          </a:xfrm>
        </p:spPr>
        <p:txBody>
          <a:bodyPr/>
          <a:lstStyle/>
          <a:p>
            <a:r>
              <a:rPr lang="en-US" sz="2000" b="1" dirty="0">
                <a:latin typeface="+mn-lt"/>
              </a:rPr>
              <a:t>Discussion</a:t>
            </a:r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Bilingual IT training improves both technical and cultural readiness.</a:t>
            </a:r>
          </a:p>
          <a:p>
            <a:r>
              <a:rPr lang="en-US" sz="2000" dirty="0">
                <a:latin typeface="+mn-lt"/>
              </a:rPr>
              <a:t>Results align with similar Asian university studies.</a:t>
            </a:r>
          </a:p>
          <a:p>
            <a:r>
              <a:rPr lang="en-US" sz="2000" dirty="0">
                <a:latin typeface="+mn-lt"/>
              </a:rPr>
              <a:t>Unique contribution: Japan–Sri Lanka collaboration provides a new model.</a:t>
            </a:r>
          </a:p>
          <a:p>
            <a:r>
              <a:rPr lang="en-US" sz="2000" b="1" dirty="0">
                <a:latin typeface="+mn-lt"/>
              </a:rPr>
              <a:t>Conclusion</a:t>
            </a:r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Integrated IT + Japanese language training creates globally employable graduates.</a:t>
            </a:r>
          </a:p>
          <a:p>
            <a:r>
              <a:rPr lang="en-US" sz="2000" dirty="0">
                <a:latin typeface="+mn-lt"/>
              </a:rPr>
              <a:t>Strong academic–industry partnerships accelerate student success.</a:t>
            </a:r>
          </a:p>
          <a:p>
            <a:endParaRPr lang="en-US" sz="2000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282BC7-7199-5EDB-7036-D26DC47B00D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12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0BB2B12-A193-BC42-AF2D-870A4A9E5995}"/>
              </a:ext>
            </a:extLst>
          </p:cNvPr>
          <p:cNvSpPr txBox="1">
            <a:spLocks/>
          </p:cNvSpPr>
          <p:nvPr/>
        </p:nvSpPr>
        <p:spPr>
          <a:xfrm>
            <a:off x="485191" y="196876"/>
            <a:ext cx="7886700" cy="574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b="1" dirty="0">
                <a:latin typeface="+mj-lt"/>
              </a:rPr>
              <a:t>Discussion and Conclusion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46509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F8EE4-7233-000A-B32E-8DA03CEA9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508" y="282748"/>
            <a:ext cx="7886700" cy="570982"/>
          </a:xfrm>
        </p:spPr>
        <p:txBody>
          <a:bodyPr/>
          <a:lstStyle/>
          <a:p>
            <a:r>
              <a:rPr lang="en-US" sz="3200" b="1" dirty="0">
                <a:latin typeface="+mj-lt"/>
              </a:rPr>
              <a:t>Future Work</a:t>
            </a:r>
            <a:endParaRPr lang="en-US" sz="3200" dirty="0">
              <a:latin typeface="+mj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2BA234-8215-4A88-C4FD-DE38A428AA2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9F9A99B1-5811-960F-D7B9-A45E66A5D5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44830" y="1341479"/>
            <a:ext cx="7675378" cy="1703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Suggest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1–2 realistic next steps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Keep it forward-looking and practical.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Use action-oriented words (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investigate, expand, implement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).</a:t>
            </a:r>
          </a:p>
          <a:p>
            <a:r>
              <a:rPr lang="en-US" sz="2000" dirty="0">
                <a:latin typeface="+mn-lt"/>
              </a:rPr>
              <a:t>Add 1–2 recommendations or next steps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0655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B21FE-41A1-33FF-5396-1EF69F6DE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166" y="798159"/>
            <a:ext cx="7886700" cy="509536"/>
          </a:xfrm>
        </p:spPr>
        <p:txBody>
          <a:bodyPr/>
          <a:lstStyle/>
          <a:p>
            <a:r>
              <a:rPr lang="en-GB" sz="2400" b="1" dirty="0">
                <a:latin typeface="+mn-lt"/>
              </a:rPr>
              <a:t>Example for future work</a:t>
            </a:r>
            <a:endParaRPr lang="en-US" sz="2400" b="1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502A49-830F-B1A5-805D-E55273E456E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6E7A82E-3943-5C54-1684-F4BE4DF777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11256" y="543391"/>
            <a:ext cx="7886700" cy="3263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Investigate long-term career outcomes of graduates after 5 years.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Expand collaboration to include more Japanese universities and industries.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 AI-based tools to further support bilingual learning.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6D64221-AC11-E1E4-9B33-43A4420FD202}"/>
              </a:ext>
            </a:extLst>
          </p:cNvPr>
          <p:cNvSpPr txBox="1">
            <a:spLocks/>
          </p:cNvSpPr>
          <p:nvPr/>
        </p:nvSpPr>
        <p:spPr>
          <a:xfrm>
            <a:off x="519319" y="288623"/>
            <a:ext cx="7886700" cy="509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b="1" dirty="0">
                <a:latin typeface="+mj-lt"/>
              </a:rPr>
              <a:t>Future Work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32361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0"/>
          <p:cNvSpPr txBox="1"/>
          <p:nvPr/>
        </p:nvSpPr>
        <p:spPr>
          <a:xfrm>
            <a:off x="2460446" y="415433"/>
            <a:ext cx="1681994" cy="90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C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8" name="Google Shape;188;p10"/>
          <p:cNvSpPr txBox="1"/>
          <p:nvPr/>
        </p:nvSpPr>
        <p:spPr>
          <a:xfrm>
            <a:off x="2012206" y="1387300"/>
            <a:ext cx="4902653" cy="807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1" i="0" u="none" strike="noStrike" cap="none" dirty="0">
                <a:solidFill>
                  <a:schemeClr val="tx1"/>
                </a:solidFill>
                <a:latin typeface="+mj-lt"/>
                <a:ea typeface="Arial"/>
                <a:cs typeface="Arial"/>
                <a:sym typeface="Arial"/>
              </a:rPr>
              <a:t>THANK YOU !   Q &amp;A</a:t>
            </a:r>
            <a:endParaRPr sz="4800" b="1" i="0" u="none" strike="noStrike" cap="none" dirty="0">
              <a:solidFill>
                <a:schemeClr val="tx1"/>
              </a:solidFill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D54FEB5-D0A4-73C9-F648-9CE9835FE97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42DA7-DCFA-7502-B111-247C0B949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06" y="278089"/>
            <a:ext cx="7886700" cy="690252"/>
          </a:xfrm>
        </p:spPr>
        <p:txBody>
          <a:bodyPr/>
          <a:lstStyle/>
          <a:p>
            <a:r>
              <a:rPr lang="en-US" sz="3200" b="1" dirty="0">
                <a:latin typeface="+mj-lt"/>
              </a:rPr>
              <a:t>Additional Formatting &amp; Delivery Tips</a:t>
            </a:r>
            <a:endParaRPr lang="en-US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C92734-87FD-6AEE-2C1A-B5A8750DE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9806" y="1063487"/>
            <a:ext cx="8075544" cy="3263504"/>
          </a:xfrm>
        </p:spPr>
        <p:txBody>
          <a:bodyPr/>
          <a:lstStyle/>
          <a:p>
            <a:r>
              <a:rPr lang="en-US" sz="2000" b="1" dirty="0">
                <a:latin typeface="+mn-lt"/>
              </a:rPr>
              <a:t>Images:</a:t>
            </a:r>
            <a:r>
              <a:rPr lang="en-US" sz="2000" dirty="0">
                <a:latin typeface="+mn-lt"/>
              </a:rPr>
              <a:t> Ensure high resolution; avoid pixelated visuals</a:t>
            </a:r>
          </a:p>
          <a:p>
            <a:r>
              <a:rPr lang="en-US" sz="2000" b="1" dirty="0">
                <a:latin typeface="+mn-lt"/>
              </a:rPr>
              <a:t>Animations:</a:t>
            </a:r>
            <a:r>
              <a:rPr lang="en-US" sz="2000" dirty="0">
                <a:latin typeface="+mn-lt"/>
              </a:rPr>
              <a:t> Keep minimal and professional</a:t>
            </a:r>
          </a:p>
          <a:p>
            <a:r>
              <a:rPr lang="en-US" sz="2000" b="1" dirty="0">
                <a:latin typeface="+mn-lt"/>
              </a:rPr>
              <a:t>Time Management:</a:t>
            </a:r>
            <a:r>
              <a:rPr lang="en-US" sz="2000" dirty="0">
                <a:latin typeface="+mn-lt"/>
              </a:rPr>
              <a:t> ~1 min per slide</a:t>
            </a:r>
          </a:p>
          <a:p>
            <a:r>
              <a:rPr lang="en-US" sz="2000" b="1" dirty="0">
                <a:latin typeface="+mn-lt"/>
              </a:rPr>
              <a:t>Practice:</a:t>
            </a:r>
            <a:r>
              <a:rPr lang="en-US" sz="2000" dirty="0">
                <a:latin typeface="+mn-lt"/>
              </a:rPr>
              <a:t> Rehearse 2–3 times to stay within 8 minutes</a:t>
            </a:r>
          </a:p>
          <a:p>
            <a:pPr lvl="1"/>
            <a:r>
              <a:rPr lang="en-US" sz="2000" dirty="0">
                <a:latin typeface="+mn-lt"/>
              </a:rPr>
              <a:t>Speak slowly, face audience (not screen).</a:t>
            </a:r>
          </a:p>
          <a:p>
            <a:pPr lvl="1"/>
            <a:r>
              <a:rPr lang="en-US" sz="2000" dirty="0">
                <a:latin typeface="+mn-lt"/>
              </a:rPr>
              <a:t>Handle Q&amp;A politely (repeat question before answering).</a:t>
            </a:r>
          </a:p>
          <a:p>
            <a:endParaRPr lang="en-US" sz="2000" dirty="0">
              <a:latin typeface="+mn-lt"/>
            </a:endParaRPr>
          </a:p>
          <a:p>
            <a:endParaRPr lang="en-US" sz="2000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41F76A-CDB4-CDED-0D29-A0C14CAED30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4925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3A0951-1B64-880A-7515-5C2E52F1F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612007"/>
            <a:ext cx="7886700" cy="3263504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>
                <a:latin typeface="+mn-lt"/>
              </a:rPr>
              <a:t>Technical Instructions</a:t>
            </a:r>
          </a:p>
          <a:p>
            <a:pPr marL="114300" indent="0">
              <a:buNone/>
            </a:pPr>
            <a:endParaRPr lang="en-US" sz="2000" dirty="0">
              <a:latin typeface="+mn-lt"/>
            </a:endParaRPr>
          </a:p>
          <a:p>
            <a:pPr lvl="1"/>
            <a:r>
              <a:rPr lang="en-US" sz="2000" dirty="0">
                <a:latin typeface="+mn-lt"/>
              </a:rPr>
              <a:t>File naming convention: </a:t>
            </a:r>
            <a:r>
              <a:rPr lang="en-US" sz="2000" i="1" dirty="0">
                <a:latin typeface="+mn-lt"/>
              </a:rPr>
              <a:t>TrackSession_Lastname_Papernumber.pptx</a:t>
            </a:r>
            <a:endParaRPr lang="en-US" sz="2000" dirty="0">
              <a:latin typeface="+mn-lt"/>
            </a:endParaRPr>
          </a:p>
          <a:p>
            <a:pPr lvl="1"/>
            <a:r>
              <a:rPr lang="en-US" sz="2000" dirty="0">
                <a:latin typeface="+mn-lt"/>
              </a:rPr>
              <a:t>Submission deadline (to organizers)</a:t>
            </a:r>
          </a:p>
          <a:p>
            <a:pPr lvl="1"/>
            <a:r>
              <a:rPr lang="en-US" sz="2000" dirty="0">
                <a:latin typeface="+mn-lt"/>
              </a:rPr>
              <a:t>Backup instructions (USB)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868F7A-91E9-5840-3C0D-15CC7E0B066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392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"/>
          <p:cNvSpPr txBox="1">
            <a:spLocks noGrp="1"/>
          </p:cNvSpPr>
          <p:nvPr>
            <p:ph type="title"/>
          </p:nvPr>
        </p:nvSpPr>
        <p:spPr>
          <a:xfrm>
            <a:off x="617426" y="176695"/>
            <a:ext cx="7886700" cy="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r>
              <a:rPr lang="en-US" sz="3200" b="1" dirty="0">
                <a:latin typeface="+mj-lt"/>
              </a:rPr>
              <a:t>General Tips</a:t>
            </a:r>
            <a:endParaRPr lang="en-US" sz="3200" dirty="0">
              <a:latin typeface="+mj-lt"/>
            </a:endParaRPr>
          </a:p>
        </p:txBody>
      </p:sp>
      <p:sp>
        <p:nvSpPr>
          <p:cNvPr id="112" name="Google Shape;112;p2"/>
          <p:cNvSpPr txBox="1">
            <a:spLocks noGrp="1"/>
          </p:cNvSpPr>
          <p:nvPr>
            <p:ph type="body" idx="1"/>
          </p:nvPr>
        </p:nvSpPr>
        <p:spPr>
          <a:xfrm>
            <a:off x="639874" y="857695"/>
            <a:ext cx="7886700" cy="2840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r>
              <a:rPr lang="en-US" dirty="0">
                <a:latin typeface="+mn-lt"/>
                <a:cs typeface="Calibri" panose="020F0502020204030204" pitchFamily="34" charset="0"/>
              </a:rPr>
              <a:t>Duration: </a:t>
            </a:r>
            <a:r>
              <a:rPr lang="en-US" b="1" dirty="0">
                <a:latin typeface="+mn-lt"/>
                <a:cs typeface="Calibri" panose="020F0502020204030204" pitchFamily="34" charset="0"/>
              </a:rPr>
              <a:t>8 minutes presentation + 2 minutes Q&amp;A</a:t>
            </a:r>
            <a:endParaRPr lang="en-US" dirty="0">
              <a:latin typeface="+mn-lt"/>
              <a:cs typeface="Calibri" panose="020F0502020204030204" pitchFamily="34" charset="0"/>
            </a:endParaRPr>
          </a:p>
          <a:p>
            <a:r>
              <a:rPr lang="en-US" dirty="0">
                <a:latin typeface="+mn-lt"/>
                <a:cs typeface="Calibri" panose="020F0502020204030204" pitchFamily="34" charset="0"/>
              </a:rPr>
              <a:t>Slides: </a:t>
            </a:r>
            <a:r>
              <a:rPr lang="en-US" b="1" dirty="0">
                <a:latin typeface="+mn-lt"/>
                <a:cs typeface="Calibri" panose="020F0502020204030204" pitchFamily="34" charset="0"/>
              </a:rPr>
              <a:t>Maximum 8</a:t>
            </a:r>
            <a:r>
              <a:rPr lang="en-US" dirty="0">
                <a:latin typeface="+mn-lt"/>
                <a:cs typeface="Calibri" panose="020F0502020204030204" pitchFamily="34" charset="0"/>
              </a:rPr>
              <a:t> (quality over quantity)</a:t>
            </a:r>
          </a:p>
          <a:p>
            <a:r>
              <a:rPr lang="en-US" dirty="0">
                <a:latin typeface="+mn-lt"/>
                <a:cs typeface="Calibri" panose="020F0502020204030204" pitchFamily="34" charset="0"/>
              </a:rPr>
              <a:t>Fonts:</a:t>
            </a:r>
          </a:p>
          <a:p>
            <a:pPr lvl="1"/>
            <a:r>
              <a:rPr lang="en-US" b="1" dirty="0">
                <a:latin typeface="+mn-lt"/>
                <a:cs typeface="Calibri" panose="020F0502020204030204" pitchFamily="34" charset="0"/>
              </a:rPr>
              <a:t>Title:</a:t>
            </a:r>
            <a:r>
              <a:rPr lang="en-US" dirty="0">
                <a:latin typeface="+mn-lt"/>
                <a:cs typeface="Calibri" panose="020F0502020204030204" pitchFamily="34" charset="0"/>
              </a:rPr>
              <a:t> 30–35 pt (Arial Heading)</a:t>
            </a:r>
          </a:p>
          <a:p>
            <a:pPr lvl="1"/>
            <a:r>
              <a:rPr lang="en-US" b="1" dirty="0">
                <a:latin typeface="+mn-lt"/>
                <a:cs typeface="Calibri" panose="020F0502020204030204" pitchFamily="34" charset="0"/>
              </a:rPr>
              <a:t>Text:</a:t>
            </a:r>
            <a:r>
              <a:rPr lang="en-US" dirty="0">
                <a:latin typeface="+mn-lt"/>
                <a:cs typeface="Calibri" panose="020F0502020204030204" pitchFamily="34" charset="0"/>
              </a:rPr>
              <a:t> 20–25 pt</a:t>
            </a:r>
          </a:p>
          <a:p>
            <a:r>
              <a:rPr lang="en-US" dirty="0">
                <a:latin typeface="+mn-lt"/>
                <a:cs typeface="Calibri" panose="020F0502020204030204" pitchFamily="34" charset="0"/>
              </a:rPr>
              <a:t>Keep it simple: </a:t>
            </a:r>
            <a:r>
              <a:rPr lang="en-US" b="1" dirty="0">
                <a:latin typeface="+mn-lt"/>
                <a:cs typeface="Calibri" panose="020F0502020204030204" pitchFamily="34" charset="0"/>
              </a:rPr>
              <a:t>no more than 6 lines per slide, 6 words per line</a:t>
            </a:r>
            <a:endParaRPr lang="en-US" dirty="0">
              <a:latin typeface="+mn-lt"/>
              <a:cs typeface="Calibri" panose="020F0502020204030204" pitchFamily="34" charset="0"/>
            </a:endParaRPr>
          </a:p>
          <a:p>
            <a:r>
              <a:rPr lang="en-US" dirty="0">
                <a:latin typeface="+mn-lt"/>
                <a:cs typeface="Calibri" panose="020F0502020204030204" pitchFamily="34" charset="0"/>
              </a:rPr>
              <a:t>Avoid all CAPITAL LETTERS (hard to read)</a:t>
            </a:r>
          </a:p>
          <a:p>
            <a:r>
              <a:rPr lang="en-US" dirty="0">
                <a:latin typeface="+mn-lt"/>
                <a:cs typeface="Calibri" panose="020F0502020204030204" pitchFamily="34" charset="0"/>
              </a:rPr>
              <a:t>Proofread carefully (spelling &amp; grammar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14781-389D-0EC7-D811-28226A8B9A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6624" y="4551772"/>
            <a:ext cx="9180624" cy="58464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41D18-F609-00E8-8E14-25DDBF3157FA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944832" y="4235397"/>
            <a:ext cx="2057400" cy="273844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>
          <a:extLst>
            <a:ext uri="{FF2B5EF4-FFF2-40B4-BE49-F238E27FC236}">
              <a16:creationId xmlns:a16="http://schemas.microsoft.com/office/drawing/2014/main" id="{CE110C90-0DC9-11C1-83C3-4BF05942C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">
            <a:extLst>
              <a:ext uri="{FF2B5EF4-FFF2-40B4-BE49-F238E27FC236}">
                <a16:creationId xmlns:a16="http://schemas.microsoft.com/office/drawing/2014/main" id="{65DDC659-CC0F-6B3B-51BD-99025EB256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17426" y="307436"/>
            <a:ext cx="7886700" cy="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+mj-lt"/>
                <a:ea typeface="Arial"/>
                <a:cs typeface="Arial"/>
                <a:sym typeface="Arial"/>
              </a:rPr>
              <a:t>Introduction / Background</a:t>
            </a:r>
            <a:endParaRPr dirty="0">
              <a:latin typeface="+mj-lt"/>
              <a:ea typeface="Arial"/>
              <a:cs typeface="Arial"/>
              <a:sym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21FD45-3A69-0036-E1BF-74BF106A5A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6624" y="4551772"/>
            <a:ext cx="9194800" cy="584640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6251B916-594B-C508-43DA-585795186D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49" y="1357330"/>
            <a:ext cx="8323965" cy="286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latin typeface="+mn-lt"/>
              </a:rPr>
              <a:t>Context:</a:t>
            </a:r>
            <a:r>
              <a:rPr lang="en-US" sz="2000" dirty="0">
                <a:latin typeface="+mn-lt"/>
              </a:rPr>
              <a:t> Explain the broader area of study (e.g., “Higher education in Sri Lanka faces challenges in digital adoption”).</a:t>
            </a:r>
          </a:p>
          <a:p>
            <a:r>
              <a:rPr lang="en-US" sz="2000" b="1" dirty="0">
                <a:latin typeface="+mn-lt"/>
              </a:rPr>
              <a:t>Problem/Gaps:</a:t>
            </a:r>
            <a:r>
              <a:rPr lang="en-US" sz="2000" dirty="0">
                <a:latin typeface="+mn-lt"/>
              </a:rPr>
              <a:t> Highlight what is missing (e.g., “Limited integration of AI tools in university teaching”).</a:t>
            </a:r>
          </a:p>
          <a:p>
            <a:r>
              <a:rPr lang="en-US" sz="2000" b="1" dirty="0">
                <a:latin typeface="+mn-lt"/>
              </a:rPr>
              <a:t>Importance:</a:t>
            </a:r>
            <a:r>
              <a:rPr lang="en-US" sz="2000" dirty="0">
                <a:latin typeface="+mn-lt"/>
              </a:rPr>
              <a:t> Why this research matters (e.g., “Improving digital literacy enhances employability and innovation”).</a:t>
            </a:r>
            <a:br>
              <a:rPr lang="en-US" sz="1800" dirty="0"/>
            </a:br>
            <a:endParaRPr lang="en-US" sz="18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4A3BF-8ED7-26A4-AA52-FD498D3AED9F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7031664" y="4221720"/>
            <a:ext cx="2057400" cy="273844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341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70708-ED42-D5FA-6D41-65840C672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742" y="952325"/>
            <a:ext cx="7886700" cy="769126"/>
          </a:xfrm>
        </p:spPr>
        <p:txBody>
          <a:bodyPr/>
          <a:lstStyle/>
          <a:p>
            <a:r>
              <a:rPr lang="en-US" sz="2400" b="1" dirty="0">
                <a:latin typeface="+mn-lt"/>
              </a:rPr>
              <a:t>Example for Introduction</a:t>
            </a:r>
            <a:endParaRPr lang="en-US" sz="2400" dirty="0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AA0305-46F2-CE34-175B-4ABC0BBF6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508" y="1721451"/>
            <a:ext cx="7993026" cy="1895054"/>
          </a:xfrm>
        </p:spPr>
        <p:txBody>
          <a:bodyPr/>
          <a:lstStyle/>
          <a:p>
            <a:r>
              <a:rPr lang="en-US" sz="2000" dirty="0">
                <a:latin typeface="+mn-lt"/>
              </a:rPr>
              <a:t>Technology is changing education worldwide.</a:t>
            </a:r>
          </a:p>
          <a:p>
            <a:r>
              <a:rPr lang="en-US" sz="2000" dirty="0">
                <a:latin typeface="+mn-lt"/>
              </a:rPr>
              <a:t>Many universities still use traditional teaching methods.</a:t>
            </a:r>
          </a:p>
          <a:p>
            <a:r>
              <a:rPr lang="en-US" sz="2000" dirty="0">
                <a:latin typeface="+mn-lt"/>
              </a:rPr>
              <a:t>Students need both </a:t>
            </a:r>
            <a:r>
              <a:rPr lang="en-US" sz="2000" b="1" dirty="0">
                <a:latin typeface="+mn-lt"/>
              </a:rPr>
              <a:t>IT skills</a:t>
            </a:r>
            <a:r>
              <a:rPr lang="en-US" sz="2000" dirty="0">
                <a:latin typeface="+mn-lt"/>
              </a:rPr>
              <a:t> and </a:t>
            </a:r>
            <a:r>
              <a:rPr lang="en-US" sz="2000" b="1" dirty="0">
                <a:latin typeface="+mn-lt"/>
              </a:rPr>
              <a:t>global exposure</a:t>
            </a:r>
            <a:r>
              <a:rPr lang="en-US" sz="2000" dirty="0">
                <a:latin typeface="+mn-lt"/>
              </a:rPr>
              <a:t>.</a:t>
            </a:r>
          </a:p>
          <a:p>
            <a:r>
              <a:rPr lang="en-US" sz="2000" dirty="0">
                <a:latin typeface="+mn-lt"/>
              </a:rPr>
              <a:t>This study explores how Japan–Sri Lanka partnerships can help.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A21561-4338-965F-3CCF-6316F07C748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  <p:sp>
        <p:nvSpPr>
          <p:cNvPr id="5" name="Google Shape;111;p2">
            <a:extLst>
              <a:ext uri="{FF2B5EF4-FFF2-40B4-BE49-F238E27FC236}">
                <a16:creationId xmlns:a16="http://schemas.microsoft.com/office/drawing/2014/main" id="{D5E6C786-B66E-1E31-66F3-732923B8BF4E}"/>
              </a:ext>
            </a:extLst>
          </p:cNvPr>
          <p:cNvSpPr txBox="1">
            <a:spLocks/>
          </p:cNvSpPr>
          <p:nvPr/>
        </p:nvSpPr>
        <p:spPr>
          <a:xfrm>
            <a:off x="576470" y="271325"/>
            <a:ext cx="7886700" cy="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b="1" dirty="0">
                <a:latin typeface="+mj-lt"/>
                <a:ea typeface="Arial"/>
                <a:cs typeface="Arial"/>
                <a:sym typeface="Arial"/>
              </a:rPr>
              <a:t>Introduction / Background</a:t>
            </a:r>
            <a:endParaRPr lang="en-US" dirty="0">
              <a:latin typeface="+mj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8805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"/>
          <p:cNvSpPr txBox="1">
            <a:spLocks noGrp="1"/>
          </p:cNvSpPr>
          <p:nvPr>
            <p:ph type="title"/>
          </p:nvPr>
        </p:nvSpPr>
        <p:spPr>
          <a:xfrm>
            <a:off x="523943" y="217467"/>
            <a:ext cx="7886700" cy="778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+mj-lt"/>
                <a:ea typeface="Arial"/>
                <a:cs typeface="Arial"/>
                <a:sym typeface="Arial"/>
              </a:rPr>
              <a:t>Research </a:t>
            </a:r>
            <a:r>
              <a:rPr lang="en-US" sz="3200" b="1" dirty="0">
                <a:latin typeface="+mj-lt"/>
                <a:ea typeface="Arial"/>
                <a:cs typeface="Arial"/>
                <a:sym typeface="Arial"/>
              </a:rPr>
              <a:t>P</a:t>
            </a:r>
            <a:r>
              <a:rPr lang="en-US" sz="3200" b="1" i="0" u="none" strike="noStrike" cap="none" dirty="0">
                <a:solidFill>
                  <a:schemeClr val="dk1"/>
                </a:solidFill>
                <a:latin typeface="+mj-lt"/>
                <a:ea typeface="Arial"/>
                <a:cs typeface="Arial"/>
                <a:sym typeface="Arial"/>
              </a:rPr>
              <a:t>roblem / Objectives</a:t>
            </a:r>
            <a:endParaRPr dirty="0"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3"/>
          <p:cNvSpPr txBox="1">
            <a:spLocks noGrp="1"/>
          </p:cNvSpPr>
          <p:nvPr>
            <p:ph type="body" idx="1"/>
          </p:nvPr>
        </p:nvSpPr>
        <p:spPr>
          <a:xfrm>
            <a:off x="702365" y="1197920"/>
            <a:ext cx="8143461" cy="2588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Current issue: </a:t>
            </a:r>
            <a:r>
              <a:rPr lang="en-US" altLang="en-US" sz="2000" i="1" dirty="0">
                <a:solidFill>
                  <a:schemeClr val="tx1"/>
                </a:solidFill>
                <a:latin typeface="+mn-lt"/>
              </a:rPr>
              <a:t>What gap exists?</a:t>
            </a:r>
            <a:endParaRPr lang="en-US" altLang="en-US" sz="2000" dirty="0">
              <a:solidFill>
                <a:schemeClr val="tx1"/>
              </a:solidFill>
              <a:latin typeface="+mn-lt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Why this problem is important for your field.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How addressing it will create value.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Examples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To evaluate how IT + Japanese language integration improves employability.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To identify skills gaps faced by undergraduates in Sri Lanka.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To recommend strategies for Japan–Sri Lanka academic partnerships.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en-US" altLang="en-US" sz="2000" dirty="0">
              <a:solidFill>
                <a:schemeClr val="tx1"/>
              </a:solidFill>
              <a:latin typeface="+mn-lt"/>
            </a:endParaRPr>
          </a:p>
          <a:p>
            <a:pPr marL="457200" lvl="0" indent="-3429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Font typeface="Arial"/>
              <a:buChar char="•"/>
            </a:pPr>
            <a:endParaRPr sz="2000" dirty="0">
              <a:latin typeface="+mn-lt"/>
            </a:endParaRPr>
          </a:p>
          <a:p>
            <a:pPr marL="1143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 sz="2000" dirty="0">
              <a:latin typeface="+mn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D759A6-9273-0881-4453-F3EEEBAB9D6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7E63F-ECC6-01B4-FD7A-FBB856723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53" y="278295"/>
            <a:ext cx="7886700" cy="698131"/>
          </a:xfrm>
        </p:spPr>
        <p:txBody>
          <a:bodyPr/>
          <a:lstStyle/>
          <a:p>
            <a:r>
              <a:rPr lang="en-US" sz="3200" b="1" dirty="0">
                <a:latin typeface="+mj-lt"/>
                <a:ea typeface="Arial"/>
                <a:cs typeface="Arial"/>
                <a:sym typeface="Arial"/>
              </a:rPr>
              <a:t>Methodology</a:t>
            </a:r>
            <a:endParaRPr lang="en-US" sz="3200" dirty="0">
              <a:latin typeface="+mj-lt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35D7988-F979-6D50-5D79-1642714C74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42809" y="1294477"/>
            <a:ext cx="8111312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Present the </a:t>
            </a:r>
            <a:r>
              <a:rPr lang="en-US" altLang="en-US" sz="2000" b="1" dirty="0">
                <a:solidFill>
                  <a:schemeClr val="tx1"/>
                </a:solidFill>
                <a:latin typeface="+mn-lt"/>
              </a:rPr>
              <a:t>process, not the full details</a:t>
            </a: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 (audience doesn’t need a full paper).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Use </a:t>
            </a:r>
            <a:r>
              <a:rPr lang="en-US" altLang="en-US" sz="2000" b="1" dirty="0">
                <a:solidFill>
                  <a:schemeClr val="tx1"/>
                </a:solidFill>
                <a:latin typeface="+mn-lt"/>
              </a:rPr>
              <a:t>flowcharts, diagrams, or icons</a:t>
            </a: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 instead of long text.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Focus on: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Study design / framework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Participants / sample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Tools / instruments used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Data collection &amp;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F01500-0328-73C7-BC98-64537A085AF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40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77462-F687-72C3-6C78-EBD33F276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501" y="928302"/>
            <a:ext cx="7886700" cy="557851"/>
          </a:xfrm>
        </p:spPr>
        <p:txBody>
          <a:bodyPr/>
          <a:lstStyle/>
          <a:p>
            <a:r>
              <a:rPr lang="en-GB" sz="2400" b="1" dirty="0">
                <a:latin typeface="+mn-lt"/>
              </a:rPr>
              <a:t>Example for methodology</a:t>
            </a:r>
            <a:endParaRPr lang="en-US" sz="2400" b="1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6073CE-A5CA-327A-8B80-A3922214943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FBC2728-D0C1-B636-6492-1B6470F1CB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67773" y="1847432"/>
            <a:ext cx="8008454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Study Design: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Mixed-method approach (survey + interviews).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Participants: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120 undergraduates (IT &amp; Japanese language streams).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Collection: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Online questionnaire + focus groups.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Analysis: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Descriptive statistics &amp; thematic coding.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725E4EC-5DC6-050E-82DD-81F5F34E647D}"/>
              </a:ext>
            </a:extLst>
          </p:cNvPr>
          <p:cNvSpPr txBox="1">
            <a:spLocks/>
          </p:cNvSpPr>
          <p:nvPr/>
        </p:nvSpPr>
        <p:spPr>
          <a:xfrm>
            <a:off x="469624" y="283995"/>
            <a:ext cx="7886700" cy="557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b="1" dirty="0">
                <a:latin typeface="+mj-lt"/>
                <a:ea typeface="Arial"/>
                <a:cs typeface="Arial"/>
                <a:sym typeface="Arial"/>
              </a:rPr>
              <a:t>Methodology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78340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96E09-504A-3BF7-066E-C63A618CE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503" y="322394"/>
            <a:ext cx="7886700" cy="552250"/>
          </a:xfrm>
        </p:spPr>
        <p:txBody>
          <a:bodyPr/>
          <a:lstStyle/>
          <a:p>
            <a:r>
              <a:rPr lang="en-US" sz="3200" b="1" dirty="0">
                <a:latin typeface="+mj-lt"/>
              </a:rPr>
              <a:t>Results &amp; Findings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FD19927-BCAD-2632-A9E8-F0B11C2708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11861" y="1118913"/>
            <a:ext cx="7720278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Show only </a:t>
            </a:r>
            <a:r>
              <a:rPr lang="en-US" altLang="en-US" sz="2000" b="1" dirty="0">
                <a:solidFill>
                  <a:schemeClr val="tx1"/>
                </a:solidFill>
                <a:latin typeface="+mn-lt"/>
              </a:rPr>
              <a:t>2–3 main findings</a:t>
            </a: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 (not all raw data).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Prefer </a:t>
            </a:r>
            <a:r>
              <a:rPr lang="en-US" altLang="en-US" sz="2000" b="1" dirty="0">
                <a:solidFill>
                  <a:schemeClr val="tx1"/>
                </a:solidFill>
                <a:latin typeface="Arial" panose="020B0604020202020204" pitchFamily="34" charset="0"/>
              </a:rPr>
              <a:t>graphs, charts, or tables</a:t>
            </a: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 over text.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Use </a:t>
            </a:r>
            <a:r>
              <a:rPr lang="en-US" altLang="en-US" sz="2000" b="1" dirty="0">
                <a:solidFill>
                  <a:schemeClr val="tx1"/>
                </a:solidFill>
                <a:latin typeface="Arial" panose="020B0604020202020204" pitchFamily="34" charset="0"/>
              </a:rPr>
              <a:t>callouts/highlights</a:t>
            </a: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 to show trends or comparisons.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Keep captions consistent: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b="1" dirty="0">
                <a:solidFill>
                  <a:schemeClr val="tx1"/>
                </a:solidFill>
                <a:latin typeface="Arial" panose="020B0604020202020204" pitchFamily="34" charset="0"/>
              </a:rPr>
              <a:t>Figure</a:t>
            </a: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 = charts/graphs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000" b="1" dirty="0">
                <a:solidFill>
                  <a:schemeClr val="tx1"/>
                </a:solidFill>
                <a:latin typeface="Arial" panose="020B0604020202020204" pitchFamily="34" charset="0"/>
              </a:rPr>
              <a:t>Table</a:t>
            </a: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 = tabular data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8F2C33-55EC-EFF7-2652-EBD55261720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64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0B02B-CADF-9B2A-E75F-C7D0E5186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380" y="961981"/>
            <a:ext cx="7886700" cy="595683"/>
          </a:xfrm>
        </p:spPr>
        <p:txBody>
          <a:bodyPr/>
          <a:lstStyle/>
          <a:p>
            <a:r>
              <a:rPr lang="en-GB" sz="2400" b="1" dirty="0">
                <a:latin typeface="+mn-lt"/>
              </a:rPr>
              <a:t>Example for Results and Findings</a:t>
            </a:r>
            <a:endParaRPr lang="en-US" sz="2400" b="1" dirty="0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E65AE7-9DA6-EDA5-C84F-81CB9E7FF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711328"/>
            <a:ext cx="7886700" cy="2145162"/>
          </a:xfrm>
        </p:spPr>
        <p:txBody>
          <a:bodyPr/>
          <a:lstStyle/>
          <a:p>
            <a:r>
              <a:rPr lang="en-US" sz="2000" b="1" dirty="0">
                <a:latin typeface="+mn-lt"/>
              </a:rPr>
              <a:t>Finding 1:</a:t>
            </a:r>
            <a:r>
              <a:rPr lang="en-US" sz="2000" dirty="0">
                <a:latin typeface="+mn-lt"/>
              </a:rPr>
              <a:t> Majority of students improved Japanese proficiency after 1 year.</a:t>
            </a:r>
          </a:p>
          <a:p>
            <a:r>
              <a:rPr lang="en-US" sz="2000" b="1" dirty="0">
                <a:latin typeface="+mn-lt"/>
              </a:rPr>
              <a:t>Finding 2:</a:t>
            </a:r>
            <a:r>
              <a:rPr lang="en-US" sz="2000" dirty="0">
                <a:latin typeface="+mn-lt"/>
              </a:rPr>
              <a:t> IT skills correlated strongly with internship opportunities.</a:t>
            </a:r>
          </a:p>
          <a:p>
            <a:r>
              <a:rPr lang="en-US" sz="2000" b="1" dirty="0">
                <a:latin typeface="+mn-lt"/>
              </a:rPr>
              <a:t>Finding 3:</a:t>
            </a:r>
            <a:r>
              <a:rPr lang="en-US" sz="2000" dirty="0">
                <a:latin typeface="+mn-lt"/>
              </a:rPr>
              <a:t> 75% of graduates secured interviews with Japanese companies.</a:t>
            </a:r>
          </a:p>
          <a:p>
            <a:endParaRPr lang="en-US" sz="2000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A726DC-DF94-8F86-81D0-AE2C93F0BF2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73E7C81-8DC7-03BD-AECB-E19BD9463437}"/>
              </a:ext>
            </a:extLst>
          </p:cNvPr>
          <p:cNvSpPr txBox="1">
            <a:spLocks/>
          </p:cNvSpPr>
          <p:nvPr/>
        </p:nvSpPr>
        <p:spPr>
          <a:xfrm>
            <a:off x="509380" y="366298"/>
            <a:ext cx="7886700" cy="59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b="1" dirty="0">
                <a:latin typeface="+mj-lt"/>
              </a:rPr>
              <a:t>Results &amp; Findings</a:t>
            </a:r>
          </a:p>
        </p:txBody>
      </p:sp>
    </p:spTree>
    <p:extLst>
      <p:ext uri="{BB962C8B-B14F-4D97-AF65-F5344CB8AC3E}">
        <p14:creationId xmlns:p14="http://schemas.microsoft.com/office/powerpoint/2010/main" val="3775050610"/>
      </p:ext>
    </p:extLst>
  </p:cSld>
  <p:clrMapOvr>
    <a:masterClrMapping/>
  </p:clrMapOvr>
</p:sld>
</file>

<file path=ppt/theme/theme1.xml><?xml version="1.0" encoding="utf-8"?>
<a:theme xmlns:a="http://schemas.openxmlformats.org/drawingml/2006/main" name="Red White Presentation Template，GoogleSlides.org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761</Words>
  <Application>Microsoft Office PowerPoint</Application>
  <PresentationFormat>On-screen Show (16:9)</PresentationFormat>
  <Paragraphs>136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Red White Presentation Template，GoogleSlides.org</vt:lpstr>
      <vt:lpstr>PowerPoint Presentation</vt:lpstr>
      <vt:lpstr>General Tips</vt:lpstr>
      <vt:lpstr>Introduction / Background</vt:lpstr>
      <vt:lpstr>Example for Introduction</vt:lpstr>
      <vt:lpstr>Research Problem / Objectives</vt:lpstr>
      <vt:lpstr>Methodology</vt:lpstr>
      <vt:lpstr>Example for methodology</vt:lpstr>
      <vt:lpstr>Results &amp; Findings</vt:lpstr>
      <vt:lpstr>Example for Results and Findings</vt:lpstr>
      <vt:lpstr>Findings</vt:lpstr>
      <vt:lpstr>Discussion and Conclusion</vt:lpstr>
      <vt:lpstr>Example</vt:lpstr>
      <vt:lpstr>Future Work</vt:lpstr>
      <vt:lpstr>Example for future work</vt:lpstr>
      <vt:lpstr>PowerPoint Presentation</vt:lpstr>
      <vt:lpstr>Additional Formatting &amp; Delivery Tips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Bhashini Wijewickrama</dc:creator>
  <cp:lastModifiedBy>Udeshika Maduwanthi</cp:lastModifiedBy>
  <cp:revision>7</cp:revision>
  <dcterms:modified xsi:type="dcterms:W3CDTF">2025-09-19T08:08:56Z</dcterms:modified>
</cp:coreProperties>
</file>